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17"/>
  </p:notesMasterIdLst>
  <p:sldIdLst>
    <p:sldId id="256" r:id="rId3"/>
    <p:sldId id="260" r:id="rId4"/>
    <p:sldId id="258" r:id="rId5"/>
    <p:sldId id="261" r:id="rId6"/>
    <p:sldId id="302" r:id="rId7"/>
    <p:sldId id="297" r:id="rId8"/>
    <p:sldId id="298" r:id="rId9"/>
    <p:sldId id="262" r:id="rId10"/>
    <p:sldId id="304" r:id="rId11"/>
    <p:sldId id="305" r:id="rId12"/>
    <p:sldId id="306" r:id="rId13"/>
    <p:sldId id="279" r:id="rId14"/>
    <p:sldId id="307" r:id="rId15"/>
    <p:sldId id="259" r:id="rId16"/>
  </p:sldIdLst>
  <p:sldSz cx="9144000" cy="5143500" type="screen16x9"/>
  <p:notesSz cx="6858000" cy="9144000"/>
  <p:embeddedFontLst>
    <p:embeddedFont>
      <p:font typeface="Livvic" panose="020B0604020202020204" charset="-18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Catamaran Light" panose="020B0604020202020204" charset="-18"/>
      <p:regular r:id="rId26"/>
      <p:bold r:id="rId27"/>
    </p:embeddedFont>
    <p:embeddedFont>
      <p:font typeface="Proxima Nova Semibold" panose="020B0604020202020204" charset="0"/>
      <p:regular r:id="rId28"/>
      <p:bold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Proxima Nova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vente Szebik" initials="LS" lastIdx="1" clrIdx="0">
    <p:extLst>
      <p:ext uri="{19B8F6BF-5375-455C-9EA6-DF929625EA0E}">
        <p15:presenceInfo xmlns:p15="http://schemas.microsoft.com/office/powerpoint/2012/main" userId="4c80822557deb7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D5475E-3DDD-48FD-ABED-B8AD099AE524}">
  <a:tblStyle styleId="{FAD5475E-3DDD-48FD-ABED-B8AD099AE5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8421" autoAdjust="0"/>
  </p:normalViewPr>
  <p:slideViewPr>
    <p:cSldViewPr snapToGrid="0">
      <p:cViewPr varScale="1">
        <p:scale>
          <a:sx n="118" d="100"/>
          <a:sy n="118" d="100"/>
        </p:scale>
        <p:origin x="14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theme" Target="theme/theme1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dirty="0" smtClean="0"/>
              <a:t>A backend elérési</a:t>
            </a:r>
            <a:r>
              <a:rPr lang="hu-HU" baseline="0" dirty="0" smtClean="0"/>
              <a:t> útjának a gyökere az </a:t>
            </a:r>
            <a:r>
              <a:rPr lang="hu-HU" baseline="0" dirty="0" err="1" smtClean="0"/>
              <a:t>environment</a:t>
            </a:r>
            <a:r>
              <a:rPr lang="hu-HU" baseline="0" dirty="0" smtClean="0"/>
              <a:t> fájlban van. Az URL-</a:t>
            </a:r>
            <a:r>
              <a:rPr lang="hu-HU" baseline="0" dirty="0" err="1" smtClean="0"/>
              <a:t>ek</a:t>
            </a:r>
            <a:r>
              <a:rPr lang="hu-HU" baseline="0" dirty="0" smtClean="0"/>
              <a:t> további részét a képen látható módon adjuk hozzá.</a:t>
            </a:r>
          </a:p>
          <a:p>
            <a:pPr marL="158750" indent="0">
              <a:buNone/>
            </a:pPr>
            <a:endParaRPr lang="hu-HU" baseline="0" dirty="0" smtClean="0"/>
          </a:p>
          <a:p>
            <a:pPr marL="158750" indent="0">
              <a:buNone/>
            </a:pPr>
            <a:r>
              <a:rPr lang="hu-HU" baseline="0" dirty="0" smtClean="0"/>
              <a:t>Így kommunikál a frontend a backenddel. </a:t>
            </a:r>
            <a:r>
              <a:rPr lang="hu-HU" baseline="0" dirty="0" err="1" smtClean="0"/>
              <a:t>Subscribe</a:t>
            </a:r>
            <a:r>
              <a:rPr lang="hu-HU" baseline="0" dirty="0" smtClean="0"/>
              <a:t>-ok segítségével feliratkozunk a </a:t>
            </a:r>
            <a:r>
              <a:rPr lang="hu-HU" baseline="0" dirty="0" err="1" smtClean="0"/>
              <a:t>servicek</a:t>
            </a:r>
            <a:r>
              <a:rPr lang="hu-HU" baseline="0" dirty="0" smtClean="0"/>
              <a:t>-re, és a backend által visszaadott adatokat felhasználjuk.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03990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19740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Levente: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Megegyeztünk,</a:t>
            </a:r>
            <a:r>
              <a:rPr lang="hu-HU" baseline="0" dirty="0" smtClean="0"/>
              <a:t> hogy nem frontend-backend mentén osztjuk fel a dolgot, hanem mindegyikőnk éppúgy kiveszi a részét a program minden részéből. Funkciók mentén osztottuk fel a programot, mint ahogy látható is.</a:t>
            </a:r>
            <a:endParaRPr lang="hu-HU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aseline="0" dirty="0" smtClean="0"/>
              <a:t>Bence: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aseline="0" dirty="0" err="1" smtClean="0"/>
              <a:t>GitHubot</a:t>
            </a:r>
            <a:r>
              <a:rPr lang="hu-HU" baseline="0" dirty="0" smtClean="0"/>
              <a:t> használtunk a csapatmunka elősegítéséhez, külön </a:t>
            </a:r>
            <a:r>
              <a:rPr lang="hu-HU" baseline="0" dirty="0" err="1" smtClean="0"/>
              <a:t>branchekben</a:t>
            </a:r>
            <a:r>
              <a:rPr lang="hu-HU" baseline="0" dirty="0" smtClean="0"/>
              <a:t> dolgoztunk, amelyeket elkészültükkor </a:t>
            </a:r>
            <a:r>
              <a:rPr lang="hu-HU" baseline="0" dirty="0" err="1" smtClean="0"/>
              <a:t>pull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requestek</a:t>
            </a:r>
            <a:r>
              <a:rPr lang="hu-HU" baseline="0" dirty="0" smtClean="0"/>
              <a:t> segítségével </a:t>
            </a:r>
            <a:r>
              <a:rPr lang="hu-HU" baseline="0" dirty="0" err="1" smtClean="0"/>
              <a:t>mergeltünk</a:t>
            </a:r>
            <a:r>
              <a:rPr lang="hu-HU" baseline="0" dirty="0" smtClean="0"/>
              <a:t> be a main ágba. Címkéket használtunk a kiosztott feladatokhoz a jobb áttekinthetőség érdekében. Főleg az iskolában értekeztünk napi szinten, de tanítási szünetekben, esetleg hétvégéken a </a:t>
            </a:r>
            <a:r>
              <a:rPr lang="hu-HU" baseline="0" dirty="0" err="1" smtClean="0"/>
              <a:t>Discordot</a:t>
            </a:r>
            <a:r>
              <a:rPr lang="hu-HU" baseline="0" dirty="0" smtClean="0"/>
              <a:t> vettük igénybe.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rgbClr val="3C404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Levente: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rgbClr val="3C404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Bemutatja a problémákat, beszél személyes rossz tapasztalatokról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rgbClr val="3C404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Lemaradtam tornákról mert nem hallottam róluk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rgbClr val="3C404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Nehezen megtalálható hiányos eredmények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hu-HU" sz="1200" dirty="0">
              <a:solidFill>
                <a:srgbClr val="3C4043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rgbClr val="3C404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Bence: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rgbClr val="3C404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Ezért alkottuk meg a </a:t>
            </a:r>
            <a:r>
              <a:rPr lang="hu-HU" sz="1200" dirty="0" err="1">
                <a:solidFill>
                  <a:srgbClr val="3C404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foottourt</a:t>
            </a:r>
            <a:r>
              <a:rPr lang="hu-HU" sz="1200" dirty="0">
                <a:solidFill>
                  <a:srgbClr val="3C404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…..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rgbClr val="3C404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Visszautalva kifejti a megoldásokat</a:t>
            </a:r>
            <a:endParaRPr sz="1200" dirty="0">
              <a:solidFill>
                <a:srgbClr val="3C4043"/>
              </a:solidFill>
              <a:highlight>
                <a:srgbClr val="FFFFFF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3C4043"/>
                </a:solidFill>
                <a:highlight>
                  <a:srgbClr val="FFFFFF"/>
                </a:highlight>
              </a:rPr>
              <a:t>Levente: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>
                <a:solidFill>
                  <a:srgbClr val="3C4043"/>
                </a:solidFill>
                <a:highlight>
                  <a:srgbClr val="FFFFFF"/>
                </a:highlight>
              </a:rPr>
              <a:t>Különböző felhasználói fiók szervezőknek, csapatvezetőknek, bíróknak. Mert más jogosultsággal rendelkeznek és másra használják a programot.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hu-HU" dirty="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3C4043"/>
                </a:solidFill>
                <a:highlight>
                  <a:srgbClr val="FFFFFF"/>
                </a:highlight>
              </a:rPr>
              <a:t>Bence: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>
                <a:solidFill>
                  <a:srgbClr val="3C4043"/>
                </a:solidFill>
                <a:highlight>
                  <a:srgbClr val="FFFFFF"/>
                </a:highlight>
              </a:rPr>
              <a:t>Szűrés különböző paraméterek alapján </a:t>
            </a:r>
            <a:r>
              <a:rPr lang="hu-HU" dirty="0" err="1">
                <a:solidFill>
                  <a:srgbClr val="3C4043"/>
                </a:solidFill>
                <a:highlight>
                  <a:srgbClr val="FFFFFF"/>
                </a:highlight>
              </a:rPr>
              <a:t>pl</a:t>
            </a:r>
            <a:r>
              <a:rPr lang="hu-HU" dirty="0">
                <a:solidFill>
                  <a:srgbClr val="3C4043"/>
                </a:solidFill>
                <a:highlight>
                  <a:srgbClr val="FFFFFF"/>
                </a:highlight>
              </a:rPr>
              <a:t> megye, jelentkezési díj, idő.  Online jelentkezés pár kattintással.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hu-HU" dirty="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3C4043"/>
                </a:solidFill>
                <a:highlight>
                  <a:srgbClr val="FFFFFF"/>
                </a:highlight>
              </a:rPr>
              <a:t>Levetne: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>
                <a:solidFill>
                  <a:srgbClr val="3C4043"/>
                </a:solidFill>
                <a:highlight>
                  <a:srgbClr val="FFFFFF"/>
                </a:highlight>
              </a:rPr>
              <a:t>A szervező könnyen pár dolog megadásával létre tud hozni tornát ami azonnal meg is jelenik az elérhető tornák között.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hu-HU" dirty="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3C4043"/>
                </a:solidFill>
                <a:highlight>
                  <a:srgbClr val="FFFFFF"/>
                </a:highlight>
              </a:rPr>
              <a:t>Bence: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>
                <a:solidFill>
                  <a:srgbClr val="3C4043"/>
                </a:solidFill>
                <a:highlight>
                  <a:srgbClr val="FFFFFF"/>
                </a:highlight>
              </a:rPr>
              <a:t>A szervezőnek nem kell bajlódnia a menetrend kialakításával, a megadott paraméterek alapján a program elvégzi helyette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hu-HU" dirty="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3C4043"/>
                </a:solidFill>
                <a:highlight>
                  <a:srgbClr val="FFFFFF"/>
                </a:highlight>
              </a:rPr>
              <a:t>Levente: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>
                <a:solidFill>
                  <a:srgbClr val="3C4043"/>
                </a:solidFill>
                <a:highlight>
                  <a:srgbClr val="FFFFFF"/>
                </a:highlight>
              </a:rPr>
              <a:t>Bármilyen eszközről bárhonnan megtekinthetőek az eredmények.</a:t>
            </a: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hu-HU" sz="1050" dirty="0" smtClean="0"/>
              <a:t>Config fájlból történik a</a:t>
            </a:r>
            <a:r>
              <a:rPr lang="hu-HU" sz="1050" baseline="0" dirty="0" smtClean="0"/>
              <a:t> kapcsolódási információk betöltése, külön osztály az adatbázisnak, amelynek a </a:t>
            </a:r>
            <a:r>
              <a:rPr lang="hu-HU" sz="1050" baseline="0" dirty="0" err="1" smtClean="0"/>
              <a:t>getConnection</a:t>
            </a:r>
            <a:r>
              <a:rPr lang="hu-HU" sz="1050" baseline="0" dirty="0" smtClean="0"/>
              <a:t> függvényével lehet csatlakozni az adatbázishoz.</a:t>
            </a:r>
            <a:endParaRPr lang="hu-HU" sz="1050" dirty="0" smtClean="0"/>
          </a:p>
          <a:p>
            <a:pPr marL="158750" indent="0">
              <a:buNone/>
            </a:pPr>
            <a:endParaRPr lang="hu-HU" sz="1050" dirty="0" smtClean="0"/>
          </a:p>
          <a:p>
            <a:pPr marL="158750" indent="0">
              <a:buNone/>
            </a:pPr>
            <a:r>
              <a:rPr lang="hu-HU" sz="1050" dirty="0" smtClean="0"/>
              <a:t>Levente:</a:t>
            </a:r>
            <a:br>
              <a:rPr lang="hu-HU" sz="1050" dirty="0" smtClean="0"/>
            </a:br>
            <a:r>
              <a:rPr lang="hu-HU" sz="1050" dirty="0" err="1" smtClean="0"/>
              <a:t>Composer</a:t>
            </a:r>
            <a:r>
              <a:rPr lang="hu-HU" sz="1050" dirty="0" smtClean="0"/>
              <a:t> segítségével (amelyet egyfajta csomagkezelőnek is lehet nevezni mint például a </a:t>
            </a:r>
            <a:r>
              <a:rPr lang="hu-HU" sz="1050" dirty="0" err="1" smtClean="0"/>
              <a:t>node</a:t>
            </a:r>
            <a:r>
              <a:rPr lang="hu-HU" sz="1050" dirty="0" smtClean="0"/>
              <a:t> </a:t>
            </a:r>
            <a:r>
              <a:rPr lang="hu-HU" sz="1050" dirty="0" err="1" smtClean="0"/>
              <a:t>packege</a:t>
            </a:r>
            <a:r>
              <a:rPr lang="hu-HU" sz="1050" dirty="0" smtClean="0"/>
              <a:t> </a:t>
            </a:r>
            <a:r>
              <a:rPr lang="hu-HU" sz="1050" dirty="0" err="1" smtClean="0"/>
              <a:t>managert</a:t>
            </a:r>
            <a:r>
              <a:rPr lang="hu-HU" sz="1050" dirty="0" smtClean="0"/>
              <a:t>) beimportáltuk a </a:t>
            </a:r>
            <a:r>
              <a:rPr lang="hu-HU" sz="1050" dirty="0" err="1" smtClean="0"/>
              <a:t>firebase</a:t>
            </a:r>
            <a:r>
              <a:rPr lang="hu-HU" sz="1050" dirty="0" smtClean="0"/>
              <a:t> által kiadott a program kezdetekor a </a:t>
            </a:r>
            <a:r>
              <a:rPr lang="hu-HU" sz="1050" dirty="0" err="1" smtClean="0"/>
              <a:t>legfrisebb</a:t>
            </a:r>
            <a:r>
              <a:rPr lang="hu-HU" sz="1050" dirty="0" smtClean="0"/>
              <a:t> 5.5 verziószámú JWT csomagot.</a:t>
            </a:r>
          </a:p>
          <a:p>
            <a:pPr marL="158750" indent="0">
              <a:buNone/>
            </a:pPr>
            <a:r>
              <a:rPr lang="hu-HU" sz="1050" dirty="0" smtClean="0"/>
              <a:t>Ennek a csomagnak az előre definiált, beépített funkcióival könnyedén megoldottuk az </a:t>
            </a:r>
            <a:r>
              <a:rPr lang="hu-HU" sz="1050" dirty="0" err="1" smtClean="0"/>
              <a:t>autentikálást</a:t>
            </a:r>
            <a:r>
              <a:rPr lang="hu-HU" sz="1050" dirty="0" smtClean="0"/>
              <a:t>.</a:t>
            </a:r>
          </a:p>
          <a:p>
            <a:pPr marL="158750" indent="0">
              <a:buNone/>
            </a:pPr>
            <a:endParaRPr lang="hu-HU" sz="1050" dirty="0" smtClean="0"/>
          </a:p>
          <a:p>
            <a:pPr marL="158750" indent="0">
              <a:buNone/>
            </a:pPr>
            <a:r>
              <a:rPr lang="hu-HU" sz="1050" dirty="0" smtClean="0"/>
              <a:t>Bence:</a:t>
            </a:r>
          </a:p>
          <a:p>
            <a:pPr marL="158750" indent="0">
              <a:buNone/>
            </a:pPr>
            <a:r>
              <a:rPr lang="hu-HU" sz="1050" dirty="0" smtClean="0"/>
              <a:t>Minden frontend irányából érkező kérésnek </a:t>
            </a:r>
            <a:r>
              <a:rPr lang="hu-HU" sz="1050" dirty="0" err="1" smtClean="0"/>
              <a:t>tartalmeznia</a:t>
            </a:r>
            <a:r>
              <a:rPr lang="hu-HU" sz="1050" dirty="0" smtClean="0"/>
              <a:t> kell ezt a </a:t>
            </a:r>
            <a:r>
              <a:rPr lang="hu-HU" sz="1050" dirty="0" err="1" smtClean="0"/>
              <a:t>tokent</a:t>
            </a:r>
            <a:r>
              <a:rPr lang="hu-HU" sz="1050" dirty="0" smtClean="0"/>
              <a:t>, amelyet a felhasználónak bejelentkezéskor generálunk le.</a:t>
            </a:r>
          </a:p>
          <a:p>
            <a:pPr marL="158750" indent="0">
              <a:buNone/>
            </a:pPr>
            <a:r>
              <a:rPr lang="hu-HU" sz="1050" dirty="0" smtClean="0"/>
              <a:t>Ez a </a:t>
            </a:r>
            <a:r>
              <a:rPr lang="hu-HU" sz="1050" dirty="0" err="1" smtClean="0"/>
              <a:t>token</a:t>
            </a:r>
            <a:r>
              <a:rPr lang="hu-HU" sz="1050" dirty="0" smtClean="0"/>
              <a:t> tartalmazza a </a:t>
            </a:r>
            <a:r>
              <a:rPr lang="hu-HU" sz="1050" dirty="0" err="1" smtClean="0"/>
              <a:t>token</a:t>
            </a:r>
            <a:r>
              <a:rPr lang="hu-HU" sz="1050" dirty="0" smtClean="0"/>
              <a:t> lejárati idejét, legenerálási idejét, </a:t>
            </a:r>
            <a:r>
              <a:rPr lang="hu-HU" sz="1050" dirty="0" err="1" smtClean="0"/>
              <a:t>jogosultás</a:t>
            </a:r>
            <a:r>
              <a:rPr lang="hu-HU" sz="1050" dirty="0" smtClean="0"/>
              <a:t> kezeléshez szükséges adatokat.</a:t>
            </a:r>
          </a:p>
          <a:p>
            <a:pPr marL="158750" indent="0">
              <a:buNone/>
            </a:pPr>
            <a:r>
              <a:rPr lang="hu-HU" sz="1050" dirty="0" smtClean="0"/>
              <a:t>Amennyiben helytelen </a:t>
            </a:r>
            <a:r>
              <a:rPr lang="hu-HU" sz="1050" dirty="0" err="1" smtClean="0"/>
              <a:t>tokent</a:t>
            </a:r>
            <a:r>
              <a:rPr lang="hu-HU" sz="1050" dirty="0" smtClean="0"/>
              <a:t> tartalmaz a kérés az nem kerül végrehajtásra és a megfelelő hibakóddal ellátott válaszüzenetet küld a program.</a:t>
            </a:r>
          </a:p>
          <a:p>
            <a:pPr marL="158750" indent="0">
              <a:buNone/>
            </a:pPr>
            <a:endParaRPr lang="hu-HU" sz="1050" dirty="0" smtClean="0"/>
          </a:p>
          <a:p>
            <a:pPr marL="158750" indent="0">
              <a:buNone/>
            </a:pPr>
            <a:r>
              <a:rPr lang="hu-HU" sz="1050" dirty="0" smtClean="0"/>
              <a:t>Levente:</a:t>
            </a:r>
          </a:p>
          <a:p>
            <a:pPr marL="158750" indent="0">
              <a:buNone/>
            </a:pPr>
            <a:r>
              <a:rPr lang="hu-HU" sz="1050" dirty="0" smtClean="0"/>
              <a:t>A lejárt </a:t>
            </a:r>
            <a:r>
              <a:rPr lang="hu-HU" sz="1050" dirty="0" err="1" smtClean="0"/>
              <a:t>token</a:t>
            </a:r>
            <a:r>
              <a:rPr lang="hu-HU" sz="1050" dirty="0" smtClean="0"/>
              <a:t> esetén sem kerül végrehajtásra a kérés és a felhasználó kijelentkeztetésre kerül.</a:t>
            </a:r>
          </a:p>
          <a:p>
            <a:pPr marL="158750" indent="0">
              <a:buNone/>
            </a:pPr>
            <a:r>
              <a:rPr lang="hu-HU" sz="1050" dirty="0" smtClean="0"/>
              <a:t>Különböző felhasználói típusoknak különböző jogosultságaik vannak. Pl. egy csapat vezető nem szerkesztheti a mérkőzés jegyzőkönyvét.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43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dirty="0"/>
              <a:t>Levente:</a:t>
            </a:r>
          </a:p>
          <a:p>
            <a:pPr marL="158750" indent="0">
              <a:buNone/>
            </a:pPr>
            <a:r>
              <a:rPr lang="hu-HU" dirty="0"/>
              <a:t>Az adatbázis tervünk szerint létrehoztuk a megfelelő modell osztályokat</a:t>
            </a:r>
          </a:p>
          <a:p>
            <a:pPr marL="158750" indent="0">
              <a:buNone/>
            </a:pPr>
            <a:endParaRPr lang="hu-HU" dirty="0"/>
          </a:p>
          <a:p>
            <a:pPr marL="158750" indent="0">
              <a:buNone/>
            </a:pPr>
            <a:r>
              <a:rPr lang="hu-HU" dirty="0"/>
              <a:t>Bence:</a:t>
            </a:r>
          </a:p>
          <a:p>
            <a:pPr marL="158750" indent="0">
              <a:buNone/>
            </a:pPr>
            <a:r>
              <a:rPr lang="hu-HU" dirty="0"/>
              <a:t>Ezeknek a szintakszisa következetesen az adatbázisban a backenden és a frontended is megegyezik a képen látható módon.</a:t>
            </a:r>
          </a:p>
        </p:txBody>
      </p:sp>
    </p:spTree>
    <p:extLst>
      <p:ext uri="{BB962C8B-B14F-4D97-AF65-F5344CB8AC3E}">
        <p14:creationId xmlns:p14="http://schemas.microsoft.com/office/powerpoint/2010/main" val="4228898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LEVENTE:</a:t>
            </a:r>
          </a:p>
          <a:p>
            <a:r>
              <a:rPr lang="hu-HU" dirty="0"/>
              <a:t>CRUD = CREATE, READ, UPDATE, DELETE</a:t>
            </a:r>
          </a:p>
          <a:p>
            <a:endParaRPr lang="hu-HU" dirty="0"/>
          </a:p>
          <a:p>
            <a:pPr marL="158750" indent="0">
              <a:buNone/>
            </a:pPr>
            <a:r>
              <a:rPr lang="hu-HU" dirty="0"/>
              <a:t>Bence:</a:t>
            </a:r>
          </a:p>
          <a:p>
            <a:pPr marL="158750" indent="0">
              <a:buNone/>
            </a:pPr>
            <a:r>
              <a:rPr lang="hu-HU" dirty="0"/>
              <a:t>Vannak fájljaink amik tartalmazzák az API végpontokat, amelyek meghívják az </a:t>
            </a:r>
            <a:r>
              <a:rPr lang="hu-HU" dirty="0" err="1"/>
              <a:t>autentikáció</a:t>
            </a:r>
            <a:r>
              <a:rPr lang="hu-HU" dirty="0"/>
              <a:t> után a megfelelő </a:t>
            </a:r>
            <a:r>
              <a:rPr lang="hu-HU" dirty="0" err="1"/>
              <a:t>controllert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70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Bence: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5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MySQL</a:t>
            </a:r>
            <a:r>
              <a:rPr lang="hu-HU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hu-HU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mert ezzel már volt tapasztalatunk.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Levente: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5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Angular</a:t>
            </a:r>
            <a:r>
              <a:rPr lang="hu-HU" sz="1050" baseline="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hu-HU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választottunk, mivel az első pár hétben nagyon megtetszett nekünk. Ennek a 12-es verzióját használtuk, mivel ez volt a legfrissebb elérhető verzió a program fejlesztésének kezdetekor.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Statikus oldaltervekkel kezdtünk.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sz="1050" baseline="0" dirty="0" smtClean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Bence: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050" baseline="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Bootstrap</a:t>
            </a:r>
            <a:r>
              <a:rPr lang="hu-HU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elősegíti a </a:t>
            </a:r>
            <a:r>
              <a:rPr lang="hu-HU" sz="1050" baseline="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reszponzivitást</a:t>
            </a:r>
            <a:r>
              <a:rPr lang="hu-HU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melynek az 5-ös verzióját használtuk, ezzel a </a:t>
            </a:r>
            <a:r>
              <a:rPr lang="hu-HU" sz="1050" baseline="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frameworkkel</a:t>
            </a:r>
            <a:r>
              <a:rPr lang="hu-HU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előzetes tapasztalataink voltak.</a:t>
            </a:r>
          </a:p>
        </p:txBody>
      </p:sp>
    </p:spTree>
    <p:extLst>
      <p:ext uri="{BB962C8B-B14F-4D97-AF65-F5344CB8AC3E}">
        <p14:creationId xmlns:p14="http://schemas.microsoft.com/office/powerpoint/2010/main" val="2971672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43571C">
              <a:alpha val="8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2641913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 err="1">
                <a:solidFill>
                  <a:schemeClr val="lt1"/>
                </a:solidFill>
                <a:latin typeface="Livvic" panose="020B0604020202020204" pitchFamily="2" charset="-18"/>
                <a:cs typeface="Calibri" panose="020F0502020204030204" pitchFamily="34" charset="0"/>
              </a:rPr>
              <a:t>Amateur</a:t>
            </a:r>
            <a:r>
              <a:rPr lang="hu-HU" sz="1600" dirty="0">
                <a:solidFill>
                  <a:schemeClr val="lt1"/>
                </a:solidFill>
                <a:latin typeface="Livvic" panose="020B0604020202020204" pitchFamily="2" charset="-18"/>
                <a:cs typeface="Calibri" panose="020F0502020204030204" pitchFamily="34" charset="0"/>
              </a:rPr>
              <a:t> </a:t>
            </a:r>
            <a:r>
              <a:rPr lang="hu-HU" sz="1600" dirty="0" err="1">
                <a:solidFill>
                  <a:schemeClr val="lt1"/>
                </a:solidFill>
                <a:latin typeface="Livvic" panose="020B0604020202020204" pitchFamily="2" charset="-18"/>
                <a:cs typeface="Calibri" panose="020F0502020204030204" pitchFamily="34" charset="0"/>
              </a:rPr>
              <a:t>tournaments</a:t>
            </a:r>
            <a:r>
              <a:rPr lang="hu-HU" sz="1600" dirty="0">
                <a:solidFill>
                  <a:schemeClr val="lt1"/>
                </a:solidFill>
                <a:latin typeface="Livvic" panose="020B0604020202020204" pitchFamily="2" charset="-18"/>
                <a:cs typeface="Calibri" panose="020F0502020204030204" pitchFamily="34" charset="0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 err="1">
                <a:solidFill>
                  <a:schemeClr val="lt1"/>
                </a:solidFill>
                <a:latin typeface="Livvic" panose="020B0604020202020204" pitchFamily="2" charset="-18"/>
                <a:cs typeface="Calibri" panose="020F0502020204030204" pitchFamily="34" charset="0"/>
              </a:rPr>
              <a:t>on</a:t>
            </a:r>
            <a:r>
              <a:rPr lang="hu-HU" sz="1600" dirty="0">
                <a:solidFill>
                  <a:schemeClr val="lt1"/>
                </a:solidFill>
                <a:latin typeface="Livvic" panose="020B0604020202020204" pitchFamily="2" charset="-18"/>
                <a:cs typeface="Calibri" panose="020F0502020204030204" pitchFamily="34" charset="0"/>
              </a:rPr>
              <a:t> </a:t>
            </a:r>
            <a:r>
              <a:rPr lang="hu-HU" sz="1600" dirty="0" err="1">
                <a:solidFill>
                  <a:schemeClr val="lt1"/>
                </a:solidFill>
                <a:latin typeface="Livvic" panose="020B0604020202020204" pitchFamily="2" charset="-18"/>
                <a:cs typeface="Calibri" panose="020F0502020204030204" pitchFamily="34" charset="0"/>
              </a:rPr>
              <a:t>professional</a:t>
            </a:r>
            <a:r>
              <a:rPr lang="hu-HU" sz="1600" dirty="0">
                <a:solidFill>
                  <a:schemeClr val="lt1"/>
                </a:solidFill>
                <a:latin typeface="Livvic" panose="020B0604020202020204" pitchFamily="2" charset="-18"/>
                <a:cs typeface="Calibri" panose="020F0502020204030204" pitchFamily="34" charset="0"/>
              </a:rPr>
              <a:t> </a:t>
            </a:r>
            <a:r>
              <a:rPr lang="hu-HU" sz="1600" dirty="0" err="1">
                <a:solidFill>
                  <a:schemeClr val="lt1"/>
                </a:solidFill>
                <a:latin typeface="Livvic" panose="020B0604020202020204" pitchFamily="2" charset="-18"/>
                <a:cs typeface="Calibri" panose="020F0502020204030204" pitchFamily="34" charset="0"/>
              </a:rPr>
              <a:t>level</a:t>
            </a:r>
            <a:endParaRPr sz="1600" dirty="0">
              <a:solidFill>
                <a:schemeClr val="lt1"/>
              </a:solidFill>
              <a:latin typeface="Livvic" panose="020B0604020202020204" pitchFamily="2" charset="-18"/>
              <a:cs typeface="Calibri" panose="020F0502020204030204" pitchFamily="34" charset="0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659975"/>
            <a:ext cx="4592400" cy="911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lt1"/>
                </a:solidFill>
              </a:rPr>
              <a:t>FootTour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B7A0C93-72B3-4982-8F95-C5FEC127AD8E}"/>
              </a:ext>
            </a:extLst>
          </p:cNvPr>
          <p:cNvSpPr txBox="1"/>
          <p:nvPr/>
        </p:nvSpPr>
        <p:spPr>
          <a:xfrm>
            <a:off x="1039575" y="3703736"/>
            <a:ext cx="4279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  <a:latin typeface="Livvic" panose="020B0604020202020204" pitchFamily="2" charset="-18"/>
              </a:rPr>
              <a:t>Made</a:t>
            </a:r>
            <a:r>
              <a:rPr lang="hu-HU" dirty="0">
                <a:solidFill>
                  <a:schemeClr val="bg1"/>
                </a:solidFill>
                <a:latin typeface="Livvic" panose="020B0604020202020204" pitchFamily="2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Livvic" panose="020B0604020202020204" pitchFamily="2" charset="-18"/>
              </a:rPr>
              <a:t>by</a:t>
            </a:r>
            <a:r>
              <a:rPr lang="hu-HU" dirty="0">
                <a:solidFill>
                  <a:schemeClr val="bg1"/>
                </a:solidFill>
                <a:latin typeface="Livvic" panose="020B0604020202020204" pitchFamily="2" charset="-18"/>
              </a:rPr>
              <a:t>: </a:t>
            </a:r>
            <a:r>
              <a:rPr lang="hu-HU" dirty="0" err="1">
                <a:solidFill>
                  <a:schemeClr val="bg1"/>
                </a:solidFill>
                <a:latin typeface="Livvic" panose="020B0604020202020204" pitchFamily="2" charset="-18"/>
              </a:rPr>
              <a:t>Tankovits</a:t>
            </a:r>
            <a:r>
              <a:rPr lang="hu-HU" dirty="0">
                <a:solidFill>
                  <a:schemeClr val="bg1"/>
                </a:solidFill>
                <a:latin typeface="Livvic" panose="020B0604020202020204" pitchFamily="2" charset="-18"/>
              </a:rPr>
              <a:t> Bence, Szebik Levente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DAEA7F72-65BB-439F-A7DF-2CE83A2C0B24}"/>
              </a:ext>
            </a:extLst>
          </p:cNvPr>
          <p:cNvSpPr/>
          <p:nvPr/>
        </p:nvSpPr>
        <p:spPr>
          <a:xfrm>
            <a:off x="4571999" y="2203"/>
            <a:ext cx="4572000" cy="5141297"/>
          </a:xfrm>
          <a:prstGeom prst="rect">
            <a:avLst/>
          </a:prstGeom>
          <a:solidFill>
            <a:srgbClr val="43571C"/>
          </a:solidFill>
          <a:ln>
            <a:solidFill>
              <a:srgbClr val="4357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3218609-D28A-4777-9A4E-5256D887DCA1}"/>
              </a:ext>
            </a:extLst>
          </p:cNvPr>
          <p:cNvSpPr txBox="1"/>
          <p:nvPr/>
        </p:nvSpPr>
        <p:spPr>
          <a:xfrm>
            <a:off x="5397500" y="2171640"/>
            <a:ext cx="29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 err="1" smtClean="0">
                <a:solidFill>
                  <a:schemeClr val="bg1"/>
                </a:solidFill>
                <a:latin typeface="Livvic" pitchFamily="2" charset="-18"/>
              </a:rPr>
              <a:t>Services</a:t>
            </a:r>
            <a:endParaRPr lang="hu-HU" sz="2000" b="1" dirty="0">
              <a:solidFill>
                <a:schemeClr val="bg1"/>
              </a:solidFill>
              <a:latin typeface="Livvic" pitchFamily="2" charset="-18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461A46-DB39-4B14-A8B3-B4792E3DD319}"/>
              </a:ext>
            </a:extLst>
          </p:cNvPr>
          <p:cNvSpPr txBox="1"/>
          <p:nvPr/>
        </p:nvSpPr>
        <p:spPr>
          <a:xfrm>
            <a:off x="5124092" y="2602528"/>
            <a:ext cx="3467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Contain</a:t>
            </a:r>
            <a:r>
              <a:rPr lang="hu-HU" dirty="0" smtClean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the</a:t>
            </a:r>
            <a:r>
              <a:rPr lang="hu-HU" dirty="0" smtClean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endpoint</a:t>
            </a:r>
            <a:r>
              <a:rPr lang="hu-HU" dirty="0" smtClean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URLs</a:t>
            </a:r>
            <a:endParaRPr lang="hu-HU" dirty="0" smtClean="0">
              <a:solidFill>
                <a:schemeClr val="bg1"/>
              </a:solidFill>
              <a:latin typeface="Livvic" pitchFamily="2" charset="-18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Secure</a:t>
            </a:r>
            <a:r>
              <a:rPr lang="hu-HU" dirty="0" smtClean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the</a:t>
            </a:r>
            <a:r>
              <a:rPr lang="hu-HU" dirty="0" smtClean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connection</a:t>
            </a:r>
            <a:r>
              <a:rPr lang="hu-HU" dirty="0" smtClean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between</a:t>
            </a:r>
            <a:r>
              <a:rPr lang="hu-HU" dirty="0" smtClean="0">
                <a:solidFill>
                  <a:schemeClr val="bg1"/>
                </a:solidFill>
                <a:latin typeface="Livvic" pitchFamily="2" charset="-18"/>
              </a:rPr>
              <a:t> frontend and backend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Subscribing</a:t>
            </a:r>
            <a:r>
              <a:rPr lang="hu-HU" dirty="0" smtClean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to</a:t>
            </a:r>
            <a:r>
              <a:rPr lang="hu-HU" dirty="0" smtClean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them</a:t>
            </a:r>
            <a:r>
              <a:rPr lang="hu-HU" dirty="0" smtClean="0">
                <a:solidFill>
                  <a:schemeClr val="bg1"/>
                </a:solidFill>
                <a:latin typeface="Livvic" pitchFamily="2" charset="-18"/>
              </a:rPr>
              <a:t> in </a:t>
            </a:r>
            <a:r>
              <a:rPr lang="hu-HU" dirty="0" err="1" smtClean="0">
                <a:solidFill>
                  <a:schemeClr val="bg1"/>
                </a:solidFill>
                <a:latin typeface="Livvic" pitchFamily="2" charset="-18"/>
              </a:rPr>
              <a:t>components</a:t>
            </a:r>
            <a:endParaRPr lang="hu-HU" dirty="0">
              <a:solidFill>
                <a:schemeClr val="bg1"/>
              </a:solidFill>
              <a:latin typeface="Livvic" pitchFamily="2" charset="-18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51DB804-BC70-4A5C-A5A6-84826DEB6C3D}"/>
              </a:ext>
            </a:extLst>
          </p:cNvPr>
          <p:cNvSpPr txBox="1"/>
          <p:nvPr/>
        </p:nvSpPr>
        <p:spPr>
          <a:xfrm>
            <a:off x="662461" y="530651"/>
            <a:ext cx="231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Services</a:t>
            </a:r>
            <a:r>
              <a:rPr lang="hu-HU" dirty="0" smtClean="0"/>
              <a:t> mappa kép</a:t>
            </a:r>
            <a:endParaRPr lang="hu-HU" dirty="0"/>
          </a:p>
        </p:txBody>
      </p:sp>
      <p:sp>
        <p:nvSpPr>
          <p:cNvPr id="6" name="Szövegdoboz 5"/>
          <p:cNvSpPr txBox="1"/>
          <p:nvPr/>
        </p:nvSpPr>
        <p:spPr>
          <a:xfrm>
            <a:off x="447145" y="4321147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Függvény az egyik </a:t>
            </a:r>
            <a:r>
              <a:rPr lang="hu-HU" dirty="0" err="1" smtClean="0"/>
              <a:t>serviceből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4042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3692593" y="202300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 err="1" smtClean="0">
                <a:latin typeface="Livvic" panose="020B0604020202020204" charset="-18"/>
              </a:rPr>
              <a:t>Responsivity</a:t>
            </a:r>
            <a:endParaRPr lang="hu-HU" sz="2000" b="1" dirty="0">
              <a:latin typeface="Livvic" panose="020B0604020202020204" charset="-18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906308" y="212820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Asztali kép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6684021" y="243598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Mobil kép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3347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5885400" y="81070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7"/>
          <p:cNvSpPr/>
          <p:nvPr/>
        </p:nvSpPr>
        <p:spPr>
          <a:xfrm>
            <a:off x="428105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 rot="5400000">
            <a:off x="6910506" y="1414622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TEAMWORK</a:t>
            </a:r>
            <a:endParaRPr dirty="0"/>
          </a:p>
        </p:txBody>
      </p:sp>
      <p:grpSp>
        <p:nvGrpSpPr>
          <p:cNvPr id="544" name="Google Shape;544;p47"/>
          <p:cNvGrpSpPr/>
          <p:nvPr/>
        </p:nvGrpSpPr>
        <p:grpSpPr>
          <a:xfrm>
            <a:off x="969280" y="1407529"/>
            <a:ext cx="506574" cy="577802"/>
            <a:chOff x="4017435" y="1499912"/>
            <a:chExt cx="315092" cy="359397"/>
          </a:xfrm>
        </p:grpSpPr>
        <p:sp>
          <p:nvSpPr>
            <p:cNvPr id="545" name="Google Shape;545;p47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7"/>
          <p:cNvGrpSpPr/>
          <p:nvPr/>
        </p:nvGrpSpPr>
        <p:grpSpPr>
          <a:xfrm>
            <a:off x="5769374" y="1407574"/>
            <a:ext cx="487505" cy="577719"/>
            <a:chOff x="3122257" y="1508594"/>
            <a:chExt cx="294850" cy="349434"/>
          </a:xfrm>
        </p:grpSpPr>
        <p:sp>
          <p:nvSpPr>
            <p:cNvPr id="548" name="Google Shape;548;p47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1326842" y="2147200"/>
            <a:ext cx="2239742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</a:pPr>
            <a:r>
              <a:rPr lang="hu-HU" sz="1200" dirty="0" smtClean="0">
                <a:latin typeface="Livvic" panose="020B0604020202020204" charset="-18"/>
              </a:rPr>
              <a:t>Login, </a:t>
            </a:r>
            <a:r>
              <a:rPr lang="hu-HU" sz="1200" dirty="0" err="1" smtClean="0">
                <a:latin typeface="Livvic" panose="020B0604020202020204" charset="-18"/>
              </a:rPr>
              <a:t>registration</a:t>
            </a:r>
            <a:endParaRPr lang="hu-HU" sz="1200" dirty="0" smtClean="0">
              <a:latin typeface="Livvic" panose="020B0604020202020204" charset="-1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</a:pPr>
            <a:r>
              <a:rPr lang="hu-HU" sz="1200" dirty="0" smtClean="0">
                <a:latin typeface="Livvic" panose="020B0604020202020204" charset="-18"/>
              </a:rPr>
              <a:t>Match </a:t>
            </a:r>
            <a:r>
              <a:rPr lang="hu-HU" sz="1200" dirty="0" err="1" smtClean="0">
                <a:latin typeface="Livvic" panose="020B0604020202020204" charset="-18"/>
              </a:rPr>
              <a:t>report</a:t>
            </a:r>
            <a:endParaRPr lang="hu-HU" sz="1200" dirty="0" smtClean="0">
              <a:latin typeface="Livvic" panose="020B0604020202020204" charset="-1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</a:pPr>
            <a:r>
              <a:rPr lang="hu-HU" sz="1200" dirty="0" err="1" smtClean="0">
                <a:latin typeface="Livvic" panose="020B0604020202020204" charset="-18"/>
              </a:rPr>
              <a:t>Applying</a:t>
            </a:r>
            <a:r>
              <a:rPr lang="hu-HU" sz="1200" dirty="0" smtClean="0">
                <a:latin typeface="Livvic" panose="020B0604020202020204" charset="-18"/>
              </a:rPr>
              <a:t> </a:t>
            </a:r>
            <a:r>
              <a:rPr lang="hu-HU" sz="1200" dirty="0" err="1" smtClean="0">
                <a:latin typeface="Livvic" panose="020B0604020202020204" charset="-18"/>
              </a:rPr>
              <a:t>for</a:t>
            </a:r>
            <a:r>
              <a:rPr lang="hu-HU" sz="1200" dirty="0" smtClean="0">
                <a:latin typeface="Livvic" panose="020B0604020202020204" charset="-18"/>
              </a:rPr>
              <a:t> </a:t>
            </a:r>
            <a:r>
              <a:rPr lang="hu-HU" sz="1200" dirty="0" err="1" smtClean="0">
                <a:latin typeface="Livvic" panose="020B0604020202020204" charset="-18"/>
              </a:rPr>
              <a:t>tournaments</a:t>
            </a:r>
            <a:endParaRPr lang="hu-HU" sz="1200" dirty="0" smtClean="0">
              <a:latin typeface="Livvic" panose="020B0604020202020204" charset="-1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</a:pPr>
            <a:r>
              <a:rPr lang="hu-HU" sz="1200" dirty="0" smtClean="0">
                <a:latin typeface="Livvic" panose="020B0604020202020204" charset="-18"/>
              </a:rPr>
              <a:t>JWT</a:t>
            </a:r>
            <a:endParaRPr sz="1200" dirty="0">
              <a:latin typeface="Livvic" panose="020B0604020202020204" charset="-18"/>
            </a:endParaRPr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4068268" y="2147200"/>
            <a:ext cx="1817131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hu-HU" sz="1200" dirty="0" err="1" smtClean="0">
                <a:solidFill>
                  <a:schemeClr val="dk1"/>
                </a:solidFill>
                <a:latin typeface="Livvic" panose="020B0604020202020204" charset="-18"/>
              </a:rPr>
              <a:t>Draw</a:t>
            </a:r>
            <a:r>
              <a:rPr lang="hu-HU" sz="1200" dirty="0" smtClean="0">
                <a:solidFill>
                  <a:schemeClr val="dk1"/>
                </a:solidFill>
                <a:latin typeface="Livvic" panose="020B0604020202020204" charset="-18"/>
              </a:rPr>
              <a:t> </a:t>
            </a:r>
            <a:r>
              <a:rPr lang="hu-HU" sz="1200" dirty="0" err="1" smtClean="0">
                <a:solidFill>
                  <a:schemeClr val="dk1"/>
                </a:solidFill>
                <a:latin typeface="Livvic" panose="020B0604020202020204" charset="-18"/>
              </a:rPr>
              <a:t>system</a:t>
            </a:r>
            <a:endParaRPr lang="hu-HU" sz="1200" dirty="0" smtClean="0">
              <a:solidFill>
                <a:schemeClr val="dk1"/>
              </a:solidFill>
              <a:latin typeface="Livvic" panose="020B0604020202020204" charset="-1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hu-HU" sz="1200" dirty="0" err="1" smtClean="0">
                <a:solidFill>
                  <a:schemeClr val="dk1"/>
                </a:solidFill>
                <a:latin typeface="Livvic" panose="020B0604020202020204" charset="-18"/>
              </a:rPr>
              <a:t>Create</a:t>
            </a:r>
            <a:r>
              <a:rPr lang="hu-HU" sz="1200" dirty="0" smtClean="0">
                <a:solidFill>
                  <a:schemeClr val="dk1"/>
                </a:solidFill>
                <a:latin typeface="Livvic" panose="020B0604020202020204" charset="-18"/>
              </a:rPr>
              <a:t> </a:t>
            </a:r>
            <a:r>
              <a:rPr lang="hu-HU" sz="1200" dirty="0" err="1" smtClean="0">
                <a:solidFill>
                  <a:schemeClr val="dk1"/>
                </a:solidFill>
                <a:latin typeface="Livvic" panose="020B0604020202020204" charset="-18"/>
              </a:rPr>
              <a:t>tournament</a:t>
            </a:r>
            <a:endParaRPr lang="hu-HU" sz="1200" dirty="0" smtClean="0">
              <a:solidFill>
                <a:schemeClr val="dk1"/>
              </a:solidFill>
              <a:latin typeface="Livvic" panose="020B0604020202020204" charset="-1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hu-HU" sz="1200" dirty="0" smtClean="0">
                <a:solidFill>
                  <a:schemeClr val="dk1"/>
                </a:solidFill>
                <a:latin typeface="Livvic" panose="020B0604020202020204" charset="-18"/>
              </a:rPr>
              <a:t>Schedule</a:t>
            </a:r>
            <a:endParaRPr sz="1200" dirty="0">
              <a:solidFill>
                <a:schemeClr val="dk1"/>
              </a:solidFill>
              <a:latin typeface="Livvic" panose="020B0604020202020204" charset="-18"/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solidFill>
                  <a:schemeClr val="lt1"/>
                </a:solidFill>
              </a:rPr>
              <a:t>BENCE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solidFill>
                  <a:schemeClr val="lt1"/>
                </a:solidFill>
              </a:rPr>
              <a:t>LEVENTE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/>
          <p:cNvSpPr txBox="1"/>
          <p:nvPr/>
        </p:nvSpPr>
        <p:spPr>
          <a:xfrm>
            <a:off x="3617139" y="2152482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GitHub</a:t>
            </a:r>
            <a:r>
              <a:rPr lang="hu-HU" dirty="0" smtClean="0"/>
              <a:t> kép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4976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hu-HU" dirty="0" err="1" smtClean="0">
                <a:latin typeface="Livvic" panose="020B0604020202020204" charset="-18"/>
              </a:rPr>
              <a:t>Expansion</a:t>
            </a:r>
            <a:r>
              <a:rPr lang="hu-HU" dirty="0" smtClean="0">
                <a:latin typeface="Livvic" panose="020B0604020202020204" charset="-18"/>
              </a:rPr>
              <a:t> </a:t>
            </a:r>
            <a:r>
              <a:rPr lang="hu-HU" dirty="0" err="1">
                <a:latin typeface="Livvic" panose="020B0604020202020204" charset="-18"/>
              </a:rPr>
              <a:t>to</a:t>
            </a:r>
            <a:r>
              <a:rPr lang="hu-HU" dirty="0">
                <a:latin typeface="Livvic" panose="020B0604020202020204" charset="-18"/>
              </a:rPr>
              <a:t> </a:t>
            </a:r>
            <a:r>
              <a:rPr lang="hu-HU" dirty="0" err="1">
                <a:latin typeface="Livvic" panose="020B0604020202020204" charset="-18"/>
              </a:rPr>
              <a:t>other</a:t>
            </a:r>
            <a:r>
              <a:rPr lang="hu-HU" dirty="0">
                <a:latin typeface="Livvic" panose="020B0604020202020204" charset="-18"/>
              </a:rPr>
              <a:t> </a:t>
            </a:r>
            <a:r>
              <a:rPr lang="hu-HU" dirty="0" err="1">
                <a:latin typeface="Livvic" panose="020B0604020202020204" charset="-18"/>
              </a:rPr>
              <a:t>sports</a:t>
            </a:r>
            <a:endParaRPr lang="hu-HU" dirty="0">
              <a:latin typeface="Livvic" panose="020B0604020202020204" charset="-18"/>
            </a:endParaRP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latin typeface="Livvic" panose="020B0604020202020204" charset="-18"/>
              </a:rPr>
              <a:t>Online </a:t>
            </a:r>
            <a:r>
              <a:rPr lang="hu-HU" dirty="0" err="1" smtClean="0">
                <a:latin typeface="Livvic" panose="020B0604020202020204" charset="-18"/>
              </a:rPr>
              <a:t>payment</a:t>
            </a:r>
            <a:endParaRPr lang="hu-HU" dirty="0" smtClean="0">
              <a:latin typeface="Livvic" panose="020B0604020202020204" charset="-18"/>
            </a:endParaRPr>
          </a:p>
          <a:p>
            <a:pPr marL="171450" lvl="0" indent="-17145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hu-HU" dirty="0" smtClean="0">
                <a:latin typeface="Livvic" panose="020B0604020202020204" charset="-18"/>
              </a:rPr>
              <a:t>Mobile </a:t>
            </a:r>
            <a:r>
              <a:rPr lang="hu-HU" dirty="0" err="1" smtClean="0">
                <a:latin typeface="Livvic" panose="020B0604020202020204" charset="-18"/>
              </a:rPr>
              <a:t>application</a:t>
            </a:r>
            <a:endParaRPr dirty="0">
              <a:latin typeface="Livvic" panose="020B0604020202020204" charset="-18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THE FUTURE</a:t>
            </a:r>
            <a:endParaRPr dirty="0"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5899" y="1861100"/>
            <a:ext cx="1231550" cy="14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747504" y="232800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WHERE THE IDEA CAME FROM?</a:t>
            </a:r>
            <a:endParaRPr dirty="0"/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2632200"/>
            <a:ext cx="6799664" cy="2511300"/>
          </a:xfrm>
          <a:prstGeom prst="rect">
            <a:avLst/>
          </a:prstGeom>
          <a:solidFill>
            <a:srgbClr val="4357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31884" y="188973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The </a:t>
            </a:r>
            <a:r>
              <a:rPr lang="hu-HU" dirty="0" err="1"/>
              <a:t>problems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5DAAD856-699D-467E-A2FD-582B28EEF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884" y="833673"/>
            <a:ext cx="6167780" cy="1408943"/>
          </a:xfrm>
        </p:spPr>
        <p:txBody>
          <a:bodyPr/>
          <a:lstStyle/>
          <a:p>
            <a:pPr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hu-HU" sz="1400" dirty="0" err="1">
                <a:latin typeface="Livvic" panose="020B0604020202020204" pitchFamily="2" charset="-18"/>
              </a:rPr>
              <a:t>Lack</a:t>
            </a:r>
            <a:r>
              <a:rPr lang="hu-HU" sz="1400" dirty="0">
                <a:latin typeface="Livvic" panose="020B0604020202020204" pitchFamily="2" charset="-18"/>
              </a:rPr>
              <a:t> of </a:t>
            </a:r>
            <a:r>
              <a:rPr lang="hu-HU" sz="1400" dirty="0" err="1">
                <a:latin typeface="Livvic" panose="020B0604020202020204" pitchFamily="2" charset="-18"/>
              </a:rPr>
              <a:t>standardized</a:t>
            </a:r>
            <a:r>
              <a:rPr lang="hu-HU" sz="1400" dirty="0">
                <a:latin typeface="Livvic" panose="020B0604020202020204" pitchFamily="2" charset="-18"/>
              </a:rPr>
              <a:t> platform</a:t>
            </a:r>
          </a:p>
          <a:p>
            <a:pPr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hu-HU" sz="1400" dirty="0" err="1">
                <a:latin typeface="Livvic" panose="020B0604020202020204" pitchFamily="2" charset="-18"/>
              </a:rPr>
              <a:t>Paper</a:t>
            </a:r>
            <a:r>
              <a:rPr lang="hu-HU" sz="1400" dirty="0">
                <a:latin typeface="Livvic" panose="020B0604020202020204" pitchFamily="2" charset="-18"/>
              </a:rPr>
              <a:t> </a:t>
            </a:r>
            <a:r>
              <a:rPr lang="hu-HU" sz="1400" dirty="0" err="1">
                <a:latin typeface="Livvic" panose="020B0604020202020204" pitchFamily="2" charset="-18"/>
              </a:rPr>
              <a:t>based</a:t>
            </a:r>
            <a:r>
              <a:rPr lang="hu-HU" sz="1400" dirty="0">
                <a:latin typeface="Livvic" panose="020B0604020202020204" pitchFamily="2" charset="-18"/>
              </a:rPr>
              <a:t> </a:t>
            </a:r>
            <a:r>
              <a:rPr lang="hu-HU" sz="1400" dirty="0" err="1">
                <a:latin typeface="Livvic" panose="020B0604020202020204" pitchFamily="2" charset="-18"/>
              </a:rPr>
              <a:t>tournaments</a:t>
            </a:r>
            <a:endParaRPr lang="hu-HU" sz="1400" dirty="0">
              <a:latin typeface="Livvic" panose="020B0604020202020204" pitchFamily="2" charset="-18"/>
            </a:endParaRPr>
          </a:p>
          <a:p>
            <a:pPr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hu-HU" sz="1400" dirty="0">
                <a:latin typeface="Livvic" panose="020B0604020202020204" pitchFamily="2" charset="-18"/>
              </a:rPr>
              <a:t>The </a:t>
            </a:r>
            <a:r>
              <a:rPr lang="hu-HU" sz="1400" dirty="0" err="1">
                <a:latin typeface="Livvic" panose="020B0604020202020204" pitchFamily="2" charset="-18"/>
              </a:rPr>
              <a:t>results</a:t>
            </a:r>
            <a:r>
              <a:rPr lang="hu-HU" sz="1400" dirty="0">
                <a:latin typeface="Livvic" panose="020B0604020202020204" pitchFamily="2" charset="-18"/>
              </a:rPr>
              <a:t> </a:t>
            </a:r>
            <a:r>
              <a:rPr lang="hu-HU" sz="1400" dirty="0" err="1">
                <a:latin typeface="Livvic" panose="020B0604020202020204" pitchFamily="2" charset="-18"/>
              </a:rPr>
              <a:t>are</a:t>
            </a:r>
            <a:r>
              <a:rPr lang="hu-HU" sz="1400" dirty="0">
                <a:latin typeface="Livvic" panose="020B0604020202020204" pitchFamily="2" charset="-18"/>
              </a:rPr>
              <a:t> </a:t>
            </a:r>
            <a:r>
              <a:rPr lang="hu-HU" sz="1400" dirty="0" err="1">
                <a:latin typeface="Livvic" panose="020B0604020202020204" pitchFamily="2" charset="-18"/>
              </a:rPr>
              <a:t>not</a:t>
            </a:r>
            <a:r>
              <a:rPr lang="hu-HU" sz="1400" dirty="0">
                <a:latin typeface="Livvic" panose="020B0604020202020204" pitchFamily="2" charset="-18"/>
              </a:rPr>
              <a:t> </a:t>
            </a:r>
            <a:r>
              <a:rPr lang="hu-HU" sz="1400" dirty="0" err="1">
                <a:latin typeface="Livvic" panose="020B0604020202020204" pitchFamily="2" charset="-18"/>
              </a:rPr>
              <a:t>available</a:t>
            </a:r>
            <a:r>
              <a:rPr lang="hu-HU" sz="1400" dirty="0">
                <a:latin typeface="Livvic" panose="020B0604020202020204" pitchFamily="2" charset="-18"/>
              </a:rPr>
              <a:t> </a:t>
            </a:r>
            <a:r>
              <a:rPr lang="hu-HU" sz="1400" dirty="0" err="1">
                <a:latin typeface="Livvic" panose="020B0604020202020204" pitchFamily="2" charset="-18"/>
              </a:rPr>
              <a:t>anywhere</a:t>
            </a:r>
            <a:endParaRPr lang="hu-HU" sz="1400" dirty="0">
              <a:latin typeface="Livvic" panose="020B0604020202020204" pitchFamily="2" charset="-18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sz="1200" dirty="0">
              <a:latin typeface="Livvic" panose="020B0604020202020204" pitchFamily="2" charset="-18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sz="1200" dirty="0">
              <a:latin typeface="Livvic" panose="020B0604020202020204" pitchFamily="2" charset="-18"/>
            </a:endParaRPr>
          </a:p>
        </p:txBody>
      </p:sp>
      <p:sp>
        <p:nvSpPr>
          <p:cNvPr id="29" name="Google Shape;182;p28">
            <a:extLst>
              <a:ext uri="{FF2B5EF4-FFF2-40B4-BE49-F238E27FC236}">
                <a16:creationId xmlns:a16="http://schemas.microsoft.com/office/drawing/2014/main" id="{452CB7F4-857D-457B-B0C3-BB0E98187E01}"/>
              </a:ext>
            </a:extLst>
          </p:cNvPr>
          <p:cNvSpPr txBox="1">
            <a:spLocks/>
          </p:cNvSpPr>
          <p:nvPr/>
        </p:nvSpPr>
        <p:spPr>
          <a:xfrm>
            <a:off x="631884" y="2821173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hu-HU" dirty="0">
                <a:solidFill>
                  <a:schemeClr val="bg1"/>
                </a:solidFill>
              </a:rPr>
              <a:t>The </a:t>
            </a:r>
            <a:r>
              <a:rPr lang="hu-HU" dirty="0" err="1">
                <a:solidFill>
                  <a:schemeClr val="bg1"/>
                </a:solidFill>
              </a:rPr>
              <a:t>solutions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0" name="Alcím 4">
            <a:extLst>
              <a:ext uri="{FF2B5EF4-FFF2-40B4-BE49-F238E27FC236}">
                <a16:creationId xmlns:a16="http://schemas.microsoft.com/office/drawing/2014/main" id="{8D474FBD-5174-4657-9BA8-0F0E3144817F}"/>
              </a:ext>
            </a:extLst>
          </p:cNvPr>
          <p:cNvSpPr txBox="1">
            <a:spLocks/>
          </p:cNvSpPr>
          <p:nvPr/>
        </p:nvSpPr>
        <p:spPr>
          <a:xfrm>
            <a:off x="631884" y="3346670"/>
            <a:ext cx="6167780" cy="140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>
              <a:lnSpc>
                <a:spcPct val="20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chemeClr val="bg1"/>
                </a:solidFill>
                <a:latin typeface="Livvic" panose="020B0604020202020204" pitchFamily="2" charset="-18"/>
              </a:rPr>
              <a:t>Standardized</a:t>
            </a:r>
            <a:r>
              <a:rPr lang="hu-HU" sz="1400" dirty="0">
                <a:latin typeface="Livvic" panose="020B0604020202020204" pitchFamily="2" charset="-18"/>
              </a:rPr>
              <a:t> </a:t>
            </a:r>
            <a:r>
              <a:rPr lang="hu-HU" sz="1400" dirty="0">
                <a:solidFill>
                  <a:schemeClr val="bg1"/>
                </a:solidFill>
                <a:latin typeface="Livvic" panose="020B0604020202020204" pitchFamily="2" charset="-18"/>
              </a:rPr>
              <a:t>platform</a:t>
            </a:r>
          </a:p>
          <a:p>
            <a:pPr>
              <a:lnSpc>
                <a:spcPct val="20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chemeClr val="bg1"/>
                </a:solidFill>
                <a:latin typeface="Livvic" panose="020B0604020202020204" pitchFamily="2" charset="-18"/>
              </a:rPr>
              <a:t>Online </a:t>
            </a:r>
            <a:r>
              <a:rPr lang="hu-HU" sz="1400" dirty="0" err="1">
                <a:solidFill>
                  <a:schemeClr val="bg1"/>
                </a:solidFill>
                <a:latin typeface="Livvic" panose="020B0604020202020204" pitchFamily="2" charset="-18"/>
              </a:rPr>
              <a:t>documentation</a:t>
            </a:r>
            <a:r>
              <a:rPr lang="hu-HU" sz="1400" dirty="0">
                <a:solidFill>
                  <a:schemeClr val="bg1"/>
                </a:solidFill>
                <a:latin typeface="Livvic" panose="020B0604020202020204" pitchFamily="2" charset="-18"/>
              </a:rPr>
              <a:t> </a:t>
            </a:r>
            <a:r>
              <a:rPr lang="hu-HU" sz="1400" dirty="0" err="1">
                <a:solidFill>
                  <a:schemeClr val="bg1"/>
                </a:solidFill>
                <a:latin typeface="Livvic" panose="020B0604020202020204" pitchFamily="2" charset="-18"/>
              </a:rPr>
              <a:t>for</a:t>
            </a:r>
            <a:r>
              <a:rPr lang="hu-HU" sz="1400" dirty="0">
                <a:solidFill>
                  <a:schemeClr val="bg1"/>
                </a:solidFill>
                <a:latin typeface="Livvic" panose="020B0604020202020204" pitchFamily="2" charset="-18"/>
              </a:rPr>
              <a:t> </a:t>
            </a:r>
            <a:r>
              <a:rPr lang="hu-HU" sz="1400" dirty="0" err="1">
                <a:solidFill>
                  <a:schemeClr val="bg1"/>
                </a:solidFill>
                <a:latin typeface="Livvic" panose="020B0604020202020204" pitchFamily="2" charset="-18"/>
              </a:rPr>
              <a:t>tournaments</a:t>
            </a:r>
            <a:endParaRPr lang="hu-HU" sz="1400" dirty="0">
              <a:solidFill>
                <a:schemeClr val="bg1"/>
              </a:solidFill>
              <a:latin typeface="Livvic" panose="020B0604020202020204" pitchFamily="2" charset="-18"/>
            </a:endParaRPr>
          </a:p>
          <a:p>
            <a:pPr>
              <a:lnSpc>
                <a:spcPct val="20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chemeClr val="bg1"/>
                </a:solidFill>
                <a:latin typeface="Livvic" panose="020B0604020202020204" pitchFamily="2" charset="-18"/>
              </a:rPr>
              <a:t>Easy</a:t>
            </a:r>
            <a:r>
              <a:rPr lang="hu-HU" sz="1400" dirty="0">
                <a:solidFill>
                  <a:schemeClr val="bg1"/>
                </a:solidFill>
                <a:latin typeface="Livvic" panose="020B0604020202020204" pitchFamily="2" charset="-18"/>
              </a:rPr>
              <a:t> </a:t>
            </a:r>
            <a:r>
              <a:rPr lang="hu-HU" sz="1400" dirty="0" err="1">
                <a:solidFill>
                  <a:schemeClr val="bg1"/>
                </a:solidFill>
                <a:latin typeface="Livvic" panose="020B0604020202020204" pitchFamily="2" charset="-18"/>
              </a:rPr>
              <a:t>access</a:t>
            </a:r>
            <a:r>
              <a:rPr lang="hu-HU" sz="1400" dirty="0">
                <a:solidFill>
                  <a:schemeClr val="bg1"/>
                </a:solidFill>
                <a:latin typeface="Livvic" panose="020B0604020202020204" pitchFamily="2" charset="-18"/>
              </a:rPr>
              <a:t> </a:t>
            </a:r>
            <a:r>
              <a:rPr lang="hu-HU" sz="1400" dirty="0" err="1">
                <a:solidFill>
                  <a:schemeClr val="bg1"/>
                </a:solidFill>
                <a:latin typeface="Livvic" panose="020B0604020202020204" pitchFamily="2" charset="-18"/>
              </a:rPr>
              <a:t>for</a:t>
            </a:r>
            <a:r>
              <a:rPr lang="hu-HU" sz="1400" dirty="0">
                <a:solidFill>
                  <a:schemeClr val="bg1"/>
                </a:solidFill>
                <a:latin typeface="Livvic" panose="020B0604020202020204" pitchFamily="2" charset="-18"/>
              </a:rPr>
              <a:t> </a:t>
            </a:r>
            <a:r>
              <a:rPr lang="hu-HU" sz="1400" dirty="0" err="1">
                <a:solidFill>
                  <a:schemeClr val="bg1"/>
                </a:solidFill>
                <a:latin typeface="Livvic" panose="020B0604020202020204" pitchFamily="2" charset="-18"/>
              </a:rPr>
              <a:t>the</a:t>
            </a:r>
            <a:r>
              <a:rPr lang="hu-HU" sz="1400" dirty="0">
                <a:solidFill>
                  <a:schemeClr val="bg1"/>
                </a:solidFill>
                <a:latin typeface="Livvic" panose="020B0604020202020204" pitchFamily="2" charset="-18"/>
              </a:rPr>
              <a:t> </a:t>
            </a:r>
            <a:r>
              <a:rPr lang="hu-HU" sz="1400" dirty="0" err="1">
                <a:solidFill>
                  <a:schemeClr val="bg1"/>
                </a:solidFill>
                <a:latin typeface="Livvic" panose="020B0604020202020204" pitchFamily="2" charset="-18"/>
              </a:rPr>
              <a:t>result</a:t>
            </a:r>
            <a:r>
              <a:rPr lang="hu-HU" sz="1400" dirty="0">
                <a:solidFill>
                  <a:schemeClr val="bg1"/>
                </a:solidFill>
                <a:latin typeface="Livvic" panose="020B0604020202020204" pitchFamily="2" charset="-18"/>
              </a:rPr>
              <a:t> </a:t>
            </a:r>
            <a:r>
              <a:rPr lang="hu-HU" sz="1400" dirty="0" err="1">
                <a:solidFill>
                  <a:schemeClr val="bg1"/>
                </a:solidFill>
                <a:latin typeface="Livvic" panose="020B0604020202020204" pitchFamily="2" charset="-18"/>
              </a:rPr>
              <a:t>anywhere</a:t>
            </a:r>
            <a:endParaRPr lang="hu-HU" sz="1400" dirty="0">
              <a:solidFill>
                <a:schemeClr val="bg1"/>
              </a:solidFill>
              <a:latin typeface="Livvic" panose="020B0604020202020204" pitchFamily="2" charset="-18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sz="1200" dirty="0">
              <a:solidFill>
                <a:schemeClr val="bg1"/>
              </a:solidFill>
              <a:latin typeface="Livvic" panose="020B0604020202020204" pitchFamily="2" charset="-18"/>
            </a:endParaRPr>
          </a:p>
          <a:p>
            <a:pPr>
              <a:buFont typeface="Arial" panose="020B0604020202020204" pitchFamily="34" charset="0"/>
              <a:buChar char="•"/>
            </a:pPr>
            <a:endParaRPr lang="hu-HU" sz="1200" dirty="0">
              <a:solidFill>
                <a:schemeClr val="bg1"/>
              </a:solidFill>
              <a:latin typeface="Livvic" panose="020B0604020202020204" pitchFamily="2" charset="-1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/>
              <a:t>FUNCTIONS</a:t>
            </a:r>
            <a:endParaRPr sz="24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rgbClr val="4357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Organizers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and </a:t>
            </a:r>
            <a:r>
              <a:rPr lang="hu-HU" dirty="0" err="1"/>
              <a:t>advertise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event</a:t>
            </a: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Creating</a:t>
            </a:r>
            <a:r>
              <a:rPr lang="hu-HU" dirty="0"/>
              <a:t> </a:t>
            </a:r>
            <a:r>
              <a:rPr lang="hu-HU" dirty="0" err="1"/>
              <a:t>tournaments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User</a:t>
            </a:r>
            <a:r>
              <a:rPr lang="hu-HU" dirty="0"/>
              <a:t> account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Account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type</a:t>
            </a:r>
            <a:r>
              <a:rPr lang="hu-HU" dirty="0"/>
              <a:t> of </a:t>
            </a:r>
            <a:r>
              <a:rPr lang="hu-HU" dirty="0" err="1"/>
              <a:t>FootTour</a:t>
            </a:r>
            <a:r>
              <a:rPr lang="hu-HU" dirty="0"/>
              <a:t> </a:t>
            </a:r>
            <a:r>
              <a:rPr lang="hu-HU" dirty="0" err="1"/>
              <a:t>user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Tournaments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Browsing</a:t>
            </a:r>
            <a:r>
              <a:rPr lang="hu-HU" dirty="0"/>
              <a:t> and </a:t>
            </a:r>
            <a:r>
              <a:rPr lang="hu-HU" dirty="0" err="1"/>
              <a:t>applying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tournaments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Schedule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FootTour</a:t>
            </a:r>
            <a:r>
              <a:rPr lang="hu-HU" dirty="0"/>
              <a:t> </a:t>
            </a:r>
            <a:r>
              <a:rPr lang="hu-HU" dirty="0" err="1"/>
              <a:t>makes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schedule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organizer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Online </a:t>
            </a:r>
            <a:r>
              <a:rPr lang="hu-HU" dirty="0" err="1"/>
              <a:t>results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Online </a:t>
            </a:r>
            <a:r>
              <a:rPr lang="hu-HU" dirty="0" err="1"/>
              <a:t>available</a:t>
            </a:r>
            <a:r>
              <a:rPr lang="hu-HU" dirty="0"/>
              <a:t> </a:t>
            </a:r>
            <a:r>
              <a:rPr lang="hu-HU" dirty="0" err="1"/>
              <a:t>results</a:t>
            </a:r>
            <a:r>
              <a:rPr lang="hu-HU" dirty="0"/>
              <a:t> </a:t>
            </a:r>
            <a:r>
              <a:rPr lang="hu-HU" dirty="0" err="1"/>
              <a:t>anywhere</a:t>
            </a:r>
            <a:r>
              <a:rPr lang="hu-HU" dirty="0"/>
              <a:t>, </a:t>
            </a:r>
            <a:r>
              <a:rPr lang="hu-HU" dirty="0" err="1"/>
              <a:t>anytime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USED TECHNOLOGIES</a:t>
            </a:r>
            <a:endParaRPr dirty="0"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4900" b="-34899"/>
          <a:stretch/>
        </p:blipFill>
        <p:spPr>
          <a:xfrm>
            <a:off x="584363" y="540000"/>
            <a:ext cx="6164663" cy="4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rgbClr val="4357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chemeClr val="bg1"/>
                </a:solidFill>
                <a:latin typeface="Livvic" pitchFamily="2" charset="-18"/>
              </a:rPr>
              <a:t>MySQL</a:t>
            </a:r>
            <a:endParaRPr sz="1200" dirty="0">
              <a:solidFill>
                <a:schemeClr val="bg1"/>
              </a:solidFill>
              <a:latin typeface="Livvic" pitchFamily="2" charset="-18"/>
            </a:endParaRPr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chemeClr val="bg1"/>
                </a:solidFill>
                <a:latin typeface="Livvic" pitchFamily="2" charset="-18"/>
              </a:rPr>
              <a:t>Native</a:t>
            </a:r>
            <a:r>
              <a:rPr lang="hu-HU" sz="1200" dirty="0">
                <a:solidFill>
                  <a:schemeClr val="bg1"/>
                </a:solidFill>
                <a:latin typeface="Livvic" pitchFamily="2" charset="-18"/>
              </a:rPr>
              <a:t> PHP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bg1"/>
                </a:solidFill>
                <a:latin typeface="Livvic" pitchFamily="2" charset="-18"/>
              </a:rPr>
              <a:t>SQL </a:t>
            </a:r>
            <a:r>
              <a:rPr lang="hu-HU" sz="1200" dirty="0" err="1">
                <a:solidFill>
                  <a:schemeClr val="bg1"/>
                </a:solidFill>
                <a:latin typeface="Livvic" pitchFamily="2" charset="-18"/>
              </a:rPr>
              <a:t>queries</a:t>
            </a:r>
            <a:endParaRPr lang="hu-HU" sz="1200" dirty="0">
              <a:solidFill>
                <a:schemeClr val="bg1"/>
              </a:solidFill>
              <a:latin typeface="Livvic" pitchFamily="2" charset="-1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chemeClr val="bg1"/>
                </a:solidFill>
                <a:latin typeface="Livvic" pitchFamily="2" charset="-18"/>
              </a:rPr>
              <a:t>Composer</a:t>
            </a:r>
            <a:endParaRPr lang="hu-HU" sz="1200" dirty="0">
              <a:solidFill>
                <a:schemeClr val="bg1"/>
              </a:solidFill>
              <a:latin typeface="Livvic" pitchFamily="2" charset="-1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chemeClr val="bg1"/>
                </a:solidFill>
                <a:latin typeface="Livvic" pitchFamily="2" charset="-18"/>
              </a:rPr>
              <a:t>Authentication</a:t>
            </a:r>
            <a:endParaRPr lang="hu-HU" sz="1200" dirty="0">
              <a:solidFill>
                <a:schemeClr val="bg1"/>
              </a:solidFill>
              <a:latin typeface="Livvic" pitchFamily="2" charset="-18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BACKEND</a:t>
            </a:r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DATABASE</a:t>
            </a:r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FRONTEND</a:t>
            </a:r>
            <a:endParaRPr dirty="0"/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0" y="2424900"/>
            <a:ext cx="7215000" cy="207300"/>
          </a:xfrm>
          <a:prstGeom prst="rect">
            <a:avLst/>
          </a:prstGeom>
          <a:solidFill>
            <a:srgbClr val="43571C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93;p29">
            <a:extLst>
              <a:ext uri="{FF2B5EF4-FFF2-40B4-BE49-F238E27FC236}">
                <a16:creationId xmlns:a16="http://schemas.microsoft.com/office/drawing/2014/main" id="{4978ABB4-A631-44D2-A38B-347A9F6DF32C}"/>
              </a:ext>
            </a:extLst>
          </p:cNvPr>
          <p:cNvSpPr txBox="1">
            <a:spLocks/>
          </p:cNvSpPr>
          <p:nvPr/>
        </p:nvSpPr>
        <p:spPr>
          <a:xfrm>
            <a:off x="2933401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1200" dirty="0">
                <a:solidFill>
                  <a:schemeClr val="bg1"/>
                </a:solidFill>
                <a:latin typeface="Livvic" pitchFamily="2" charset="-18"/>
              </a:rPr>
              <a:t>ANGULAR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chemeClr val="bg1"/>
                </a:solidFill>
                <a:latin typeface="Livvic" pitchFamily="2" charset="-18"/>
              </a:rPr>
              <a:t>Angular</a:t>
            </a:r>
            <a:r>
              <a:rPr lang="hu-HU" sz="1200" dirty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sz="1200" dirty="0" err="1">
                <a:solidFill>
                  <a:schemeClr val="bg1"/>
                </a:solidFill>
                <a:latin typeface="Livvic" pitchFamily="2" charset="-18"/>
              </a:rPr>
              <a:t>Material</a:t>
            </a:r>
            <a:endParaRPr lang="hu-HU" sz="1200" dirty="0">
              <a:solidFill>
                <a:schemeClr val="bg1"/>
              </a:solidFill>
              <a:latin typeface="Livvic" pitchFamily="2" charset="-18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1200" dirty="0" err="1">
                <a:solidFill>
                  <a:schemeClr val="bg1"/>
                </a:solidFill>
                <a:latin typeface="Livvic" pitchFamily="2" charset="-18"/>
              </a:rPr>
              <a:t>Bootstrap</a:t>
            </a:r>
            <a:endParaRPr lang="hu-HU" sz="1200" dirty="0">
              <a:solidFill>
                <a:schemeClr val="bg1"/>
              </a:solidFill>
              <a:latin typeface="Livvic" pitchFamily="2" charset="-1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71C"/>
              </a:solidFill>
            </a:endParaRPr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solidFill>
                  <a:schemeClr val="lt1"/>
                </a:solidFill>
              </a:rPr>
              <a:t>Backend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zövegdoboz 1"/>
          <p:cNvSpPr txBox="1"/>
          <p:nvPr/>
        </p:nvSpPr>
        <p:spPr>
          <a:xfrm>
            <a:off x="1392974" y="2041986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Mappaszerkezet kép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5567320" y="2864580"/>
            <a:ext cx="21643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 smtClean="0">
                <a:latin typeface="Livvic" panose="020B0604020202020204" charset="-18"/>
              </a:rPr>
              <a:t>Connect</a:t>
            </a:r>
            <a:r>
              <a:rPr lang="hu-HU" dirty="0" smtClean="0">
                <a:latin typeface="Livvic" panose="020B0604020202020204" charset="-18"/>
              </a:rPr>
              <a:t> </a:t>
            </a:r>
            <a:r>
              <a:rPr lang="hu-HU" dirty="0" err="1" smtClean="0">
                <a:latin typeface="Livvic" panose="020B0604020202020204" charset="-18"/>
              </a:rPr>
              <a:t>to</a:t>
            </a:r>
            <a:r>
              <a:rPr lang="hu-HU" dirty="0" smtClean="0">
                <a:latin typeface="Livvic" panose="020B0604020202020204" charset="-18"/>
              </a:rPr>
              <a:t> </a:t>
            </a:r>
            <a:r>
              <a:rPr lang="hu-HU" dirty="0" err="1" smtClean="0">
                <a:latin typeface="Livvic" panose="020B0604020202020204" charset="-18"/>
              </a:rPr>
              <a:t>database</a:t>
            </a:r>
            <a:endParaRPr lang="hu-HU" dirty="0">
              <a:latin typeface="Livvic" panose="020B0604020202020204" charset="-18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>
                <a:latin typeface="Livvic" panose="020B0604020202020204" charset="-18"/>
              </a:rPr>
              <a:t>Models</a:t>
            </a:r>
            <a:endParaRPr lang="hu-HU" dirty="0">
              <a:latin typeface="Livvic" panose="020B0604020202020204" charset="-18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 smtClean="0">
                <a:latin typeface="Livvic" panose="020B0604020202020204" charset="-18"/>
              </a:rPr>
              <a:t>Controllers</a:t>
            </a:r>
            <a:endParaRPr lang="hu-HU" dirty="0" smtClean="0">
              <a:latin typeface="Livvic" panose="020B0604020202020204" charset="-18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 smtClean="0">
                <a:latin typeface="Livvic" panose="020B0604020202020204" charset="-18"/>
              </a:rPr>
              <a:t>Authentication</a:t>
            </a:r>
            <a:endParaRPr lang="hu-HU" dirty="0">
              <a:latin typeface="Livvic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222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DAEA7F72-65BB-439F-A7DF-2CE83A2C0B24}"/>
              </a:ext>
            </a:extLst>
          </p:cNvPr>
          <p:cNvSpPr/>
          <p:nvPr/>
        </p:nvSpPr>
        <p:spPr>
          <a:xfrm>
            <a:off x="4571999" y="2203"/>
            <a:ext cx="4572000" cy="5141297"/>
          </a:xfrm>
          <a:prstGeom prst="rect">
            <a:avLst/>
          </a:prstGeom>
          <a:solidFill>
            <a:srgbClr val="43571C"/>
          </a:solidFill>
          <a:ln>
            <a:solidFill>
              <a:srgbClr val="4357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3218609-D28A-4777-9A4E-5256D887DCA1}"/>
              </a:ext>
            </a:extLst>
          </p:cNvPr>
          <p:cNvSpPr txBox="1"/>
          <p:nvPr/>
        </p:nvSpPr>
        <p:spPr>
          <a:xfrm>
            <a:off x="5397500" y="2171640"/>
            <a:ext cx="29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 err="1">
                <a:solidFill>
                  <a:schemeClr val="bg1"/>
                </a:solidFill>
                <a:latin typeface="Livvic" pitchFamily="2" charset="-18"/>
              </a:rPr>
              <a:t>Models</a:t>
            </a:r>
            <a:endParaRPr lang="hu-HU" sz="2000" b="1" dirty="0">
              <a:solidFill>
                <a:schemeClr val="bg1"/>
              </a:solidFill>
              <a:latin typeface="Livvic" pitchFamily="2" charset="-18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461A46-DB39-4B14-A8B3-B4792E3DD319}"/>
              </a:ext>
            </a:extLst>
          </p:cNvPr>
          <p:cNvSpPr txBox="1"/>
          <p:nvPr/>
        </p:nvSpPr>
        <p:spPr>
          <a:xfrm>
            <a:off x="5124092" y="2602528"/>
            <a:ext cx="3467813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Model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for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every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table</a:t>
            </a:r>
            <a:endParaRPr lang="hu-HU" dirty="0">
              <a:solidFill>
                <a:schemeClr val="bg1"/>
              </a:solidFill>
              <a:latin typeface="Livvic" pitchFamily="2" charset="-18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Matching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names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: Frontend - Backend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51DB804-BC70-4A5C-A5A6-84826DEB6C3D}"/>
              </a:ext>
            </a:extLst>
          </p:cNvPr>
          <p:cNvSpPr txBox="1"/>
          <p:nvPr/>
        </p:nvSpPr>
        <p:spPr>
          <a:xfrm>
            <a:off x="719105" y="1024265"/>
            <a:ext cx="231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BACKEND FRONTED MODEL KÉP</a:t>
            </a:r>
          </a:p>
        </p:txBody>
      </p:sp>
    </p:spTree>
    <p:extLst>
      <p:ext uri="{BB962C8B-B14F-4D97-AF65-F5344CB8AC3E}">
        <p14:creationId xmlns:p14="http://schemas.microsoft.com/office/powerpoint/2010/main" val="22107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DAEA7F72-65BB-439F-A7DF-2CE83A2C0B24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43571C"/>
          </a:solidFill>
          <a:ln>
            <a:solidFill>
              <a:srgbClr val="4357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3218609-D28A-4777-9A4E-5256D887DCA1}"/>
              </a:ext>
            </a:extLst>
          </p:cNvPr>
          <p:cNvSpPr txBox="1"/>
          <p:nvPr/>
        </p:nvSpPr>
        <p:spPr>
          <a:xfrm>
            <a:off x="825500" y="2202418"/>
            <a:ext cx="29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 err="1" smtClean="0">
                <a:solidFill>
                  <a:schemeClr val="bg1"/>
                </a:solidFill>
                <a:latin typeface="Livvic" pitchFamily="2" charset="-18"/>
              </a:rPr>
              <a:t>Controllers</a:t>
            </a:r>
            <a:endParaRPr lang="hu-HU" sz="2000" b="1" dirty="0">
              <a:solidFill>
                <a:schemeClr val="bg1"/>
              </a:solidFill>
              <a:latin typeface="Livvic" pitchFamily="2" charset="-18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461A46-DB39-4B14-A8B3-B4792E3DD319}"/>
              </a:ext>
            </a:extLst>
          </p:cNvPr>
          <p:cNvSpPr txBox="1"/>
          <p:nvPr/>
        </p:nvSpPr>
        <p:spPr>
          <a:xfrm>
            <a:off x="642937" y="2602528"/>
            <a:ext cx="3286125" cy="134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Controller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for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every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model</a:t>
            </a:r>
            <a:endParaRPr lang="hu-HU" dirty="0">
              <a:solidFill>
                <a:schemeClr val="bg1"/>
              </a:solidFill>
              <a:latin typeface="Livvic" pitchFamily="2" charset="-18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CRUD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operations</a:t>
            </a:r>
            <a:endParaRPr lang="hu-HU" dirty="0">
              <a:solidFill>
                <a:schemeClr val="bg1"/>
              </a:solidFill>
              <a:latin typeface="Livvic" pitchFamily="2" charset="-18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Called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from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the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files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containing</a:t>
            </a:r>
            <a:r>
              <a:rPr lang="hu-HU" dirty="0">
                <a:solidFill>
                  <a:schemeClr val="bg1"/>
                </a:solidFill>
                <a:latin typeface="Livvic" pitchFamily="2" charset="-18"/>
              </a:rPr>
              <a:t> API </a:t>
            </a:r>
            <a:r>
              <a:rPr lang="hu-HU" dirty="0" err="1">
                <a:solidFill>
                  <a:schemeClr val="bg1"/>
                </a:solidFill>
                <a:latin typeface="Livvic" pitchFamily="2" charset="-18"/>
              </a:rPr>
              <a:t>endpoints</a:t>
            </a:r>
            <a:endParaRPr lang="hu-HU" dirty="0">
              <a:solidFill>
                <a:schemeClr val="bg1"/>
              </a:solidFill>
              <a:latin typeface="Livvic" pitchFamily="2" charset="-18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51DB804-BC70-4A5C-A5A6-84826DEB6C3D}"/>
              </a:ext>
            </a:extLst>
          </p:cNvPr>
          <p:cNvSpPr txBox="1"/>
          <p:nvPr/>
        </p:nvSpPr>
        <p:spPr>
          <a:xfrm>
            <a:off x="4908550" y="806450"/>
            <a:ext cx="231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Controller</a:t>
            </a:r>
            <a:r>
              <a:rPr lang="hu-HU" dirty="0"/>
              <a:t> kép</a:t>
            </a:r>
          </a:p>
        </p:txBody>
      </p:sp>
    </p:spTree>
    <p:extLst>
      <p:ext uri="{BB962C8B-B14F-4D97-AF65-F5344CB8AC3E}">
        <p14:creationId xmlns:p14="http://schemas.microsoft.com/office/powerpoint/2010/main" val="279524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71C"/>
              </a:solidFill>
            </a:endParaRPr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 smtClean="0">
                <a:solidFill>
                  <a:schemeClr val="lt1"/>
                </a:solidFill>
              </a:rPr>
              <a:t>Database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zövegdoboz 1"/>
          <p:cNvSpPr txBox="1"/>
          <p:nvPr/>
        </p:nvSpPr>
        <p:spPr>
          <a:xfrm>
            <a:off x="1392974" y="2041986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Database</a:t>
            </a:r>
            <a:r>
              <a:rPr lang="hu-HU" dirty="0" smtClean="0"/>
              <a:t> diagram kép</a:t>
            </a:r>
            <a:endParaRPr lang="hu-H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71C"/>
              </a:solidFill>
            </a:endParaRPr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solidFill>
                  <a:schemeClr val="lt1"/>
                </a:solidFill>
              </a:rPr>
              <a:t>Frontend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zövegdoboz 1"/>
          <p:cNvSpPr txBox="1"/>
          <p:nvPr/>
        </p:nvSpPr>
        <p:spPr>
          <a:xfrm>
            <a:off x="1392974" y="2041986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Landing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r>
              <a:rPr lang="hu-HU" dirty="0" smtClean="0"/>
              <a:t> kép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5567320" y="2864580"/>
            <a:ext cx="18517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 smtClean="0">
                <a:latin typeface="Livvic" panose="020B0604020202020204" charset="-18"/>
              </a:rPr>
              <a:t>Angular</a:t>
            </a:r>
            <a:endParaRPr lang="hu-HU" dirty="0" smtClean="0">
              <a:latin typeface="Livvic" panose="020B0604020202020204" charset="-18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 smtClean="0">
                <a:latin typeface="Livvic" panose="020B0604020202020204" charset="-18"/>
              </a:rPr>
              <a:t>Angular</a:t>
            </a:r>
            <a:r>
              <a:rPr lang="hu-HU" dirty="0" smtClean="0">
                <a:latin typeface="Livvic" panose="020B0604020202020204" charset="-18"/>
              </a:rPr>
              <a:t> </a:t>
            </a:r>
            <a:r>
              <a:rPr lang="hu-HU" dirty="0" err="1" smtClean="0">
                <a:latin typeface="Livvic" panose="020B0604020202020204" charset="-18"/>
              </a:rPr>
              <a:t>Material</a:t>
            </a:r>
            <a:endParaRPr lang="hu-HU" dirty="0" smtClean="0">
              <a:latin typeface="Livvic" panose="020B0604020202020204" charset="-18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 smtClean="0">
                <a:latin typeface="Livvic" panose="020B0604020202020204" charset="-18"/>
              </a:rPr>
              <a:t>Bootstrap</a:t>
            </a:r>
            <a:endParaRPr lang="hu-HU" dirty="0" smtClean="0">
              <a:latin typeface="Livvic" panose="020B0604020202020204" charset="-18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dirty="0" err="1" smtClean="0">
                <a:latin typeface="Livvic" panose="020B0604020202020204" charset="-18"/>
              </a:rPr>
              <a:t>Services</a:t>
            </a:r>
            <a:endParaRPr lang="hu-HU" dirty="0" smtClean="0">
              <a:latin typeface="Livvic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110095912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764</Words>
  <Application>Microsoft Office PowerPoint</Application>
  <PresentationFormat>Diavetítés a képernyőre (16:9 oldalarány)</PresentationFormat>
  <Paragraphs>150</Paragraphs>
  <Slides>14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14</vt:i4>
      </vt:variant>
    </vt:vector>
  </HeadingPairs>
  <TitlesOfParts>
    <vt:vector size="25" baseType="lpstr">
      <vt:lpstr>Arial</vt:lpstr>
      <vt:lpstr>Livvic</vt:lpstr>
      <vt:lpstr>Times New Roman</vt:lpstr>
      <vt:lpstr>Roboto</vt:lpstr>
      <vt:lpstr>Catamaran Light</vt:lpstr>
      <vt:lpstr>Proxima Nova Semibold</vt:lpstr>
      <vt:lpstr>Calibri</vt:lpstr>
      <vt:lpstr>Fira Sans Extra Condensed Medium</vt:lpstr>
      <vt:lpstr>Proxima Nova</vt:lpstr>
      <vt:lpstr>Engineering Project Proposal by Slidesgo</vt:lpstr>
      <vt:lpstr>SlidesGo Final Pages</vt:lpstr>
      <vt:lpstr>FootTour</vt:lpstr>
      <vt:lpstr>WHERE THE IDEA CAME FROM?</vt:lpstr>
      <vt:lpstr>FUNCTIONS</vt:lpstr>
      <vt:lpstr>USED TECHNOLOGIES</vt:lpstr>
      <vt:lpstr>Backend</vt:lpstr>
      <vt:lpstr>PowerPoint-bemutató</vt:lpstr>
      <vt:lpstr>PowerPoint-bemutató</vt:lpstr>
      <vt:lpstr>Database</vt:lpstr>
      <vt:lpstr>Frontend</vt:lpstr>
      <vt:lpstr>PowerPoint-bemutató</vt:lpstr>
      <vt:lpstr>PowerPoint-bemutató</vt:lpstr>
      <vt:lpstr>TEAMWORK</vt:lpstr>
      <vt:lpstr>PowerPoint-bemutató</vt:lpstr>
      <vt:lpstr>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FootTour</dc:title>
  <dc:creator>Levente</dc:creator>
  <cp:lastModifiedBy>Tankovits Bence</cp:lastModifiedBy>
  <cp:revision>22</cp:revision>
  <dcterms:modified xsi:type="dcterms:W3CDTF">2022-04-25T07:25:52Z</dcterms:modified>
</cp:coreProperties>
</file>